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75" r:id="rId3"/>
    <p:sldId id="320" r:id="rId4"/>
    <p:sldId id="319" r:id="rId5"/>
    <p:sldId id="314" r:id="rId6"/>
    <p:sldId id="270" r:id="rId7"/>
  </p:sldIdLst>
  <p:sldSz cx="12801600" cy="9601200" type="A3"/>
  <p:notesSz cx="6797675" cy="9926638"/>
  <p:defaultTextStyle>
    <a:defPPr>
      <a:defRPr lang="ru-RU"/>
    </a:defPPr>
    <a:lvl1pPr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39763" indent="-182563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79525" indent="-365125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19288" indent="-547688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59050" indent="-730250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сковская Светлана Викторовна" initials="ПСВ" lastIdx="2" clrIdx="0">
    <p:extLst>
      <p:ext uri="{19B8F6BF-5375-455C-9EA6-DF929625EA0E}">
        <p15:presenceInfo xmlns:p15="http://schemas.microsoft.com/office/powerpoint/2012/main" userId="S-1-5-21-1273485282-3090496456-3429380644-20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785"/>
    <a:srgbClr val="DA2127"/>
    <a:srgbClr val="29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9" autoAdjust="0"/>
    <p:restoredTop sz="90270" autoAdjust="0"/>
  </p:normalViewPr>
  <p:slideViewPr>
    <p:cSldViewPr>
      <p:cViewPr>
        <p:scale>
          <a:sx n="100" d="100"/>
          <a:sy n="100" d="100"/>
        </p:scale>
        <p:origin x="72" y="-28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E3AE72-4985-48EA-A059-71AC6A57B5AB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8619D-3E5D-4588-B28C-18DE4BD51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04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352D-75DD-4B79-AE71-8A8F28C992EF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222AFE-70C8-48A5-B463-E80BE8B18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D93802-1828-4111-A0FF-660F7520931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E00B-E5B5-48F8-9BF5-61CD7D99E7C7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8C55-C05F-4FC7-B06B-9AB1005AD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D649-E930-4515-A811-EA6D00FBD45A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8820-A07F-4284-8CE8-AAEEB8153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DFA7-F64C-4C98-B50B-A0AE9BE0BA31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C16E-1469-4221-951A-AD702DC2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8940-DF6D-4BED-9CE9-EF0C69F00D82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A6F3-366E-4AB0-92A2-06D6EC2C7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2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766A-8EBE-4FE8-87E3-C8678BA2FDE6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B157-D773-4E39-B200-DDAF41213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56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9952-C8FF-4651-8407-F7687D95E936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F06F-F6ED-4D75-B118-CA20CE5A2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2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46A3-B517-490C-B53E-EAE0BAAC0FDD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6AAE-96E1-46F6-A63C-AF0F8D5C4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3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C99C-F9C0-4A11-8D00-748857059378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1077-FA82-45F5-A82A-F58AAA7B0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4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16AD-D13E-4828-8CF2-776E1FC4D96C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C865-6FB0-4744-9A8B-0158B76CC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1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F583-2D7B-4A07-8046-E329BFF5C670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7A71-EF0D-4796-9E09-BA6BD9EB2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242A-2ACB-4C4F-A634-A0FE08BBCA49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DB5F-58E2-402D-BF7B-DD49DABCB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3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FBB76-EE3D-4E2D-BCD6-7D1063B3D04A}" type="datetime1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325DDC-BBFD-4EFE-B2D1-EC757F0F2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on.spb.ru/online/check_doc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8325" y="6456363"/>
            <a:ext cx="12096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ru-RU" sz="4800" b="1" dirty="0" err="1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</a:t>
            </a:r>
            <a:r>
              <a:rPr lang="ru-RU" sz="4800" b="1" dirty="0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-сервис </a:t>
            </a:r>
            <a:r>
              <a:rPr lang="ru-RU" sz="4800" b="1" dirty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проверки выданных документов</a:t>
            </a:r>
            <a:r>
              <a:rPr lang="en-US" sz="4800" b="1" dirty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ГУП ГУИОН</a:t>
            </a:r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t="30727" r="9409" b="52278"/>
          <a:stretch>
            <a:fillRect/>
          </a:stretch>
        </p:blipFill>
        <p:spPr bwMode="auto">
          <a:xfrm>
            <a:off x="8345488" y="839788"/>
            <a:ext cx="39592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spect="1" noChangeArrowheads="1"/>
          </p:cNvSpPr>
          <p:nvPr/>
        </p:nvSpPr>
        <p:spPr bwMode="auto">
          <a:xfrm>
            <a:off x="1037290" y="3360440"/>
            <a:ext cx="1069148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/>
              <a:t>Название</a:t>
            </a:r>
            <a:r>
              <a:rPr lang="en-US" sz="2200" b="1" dirty="0" smtClean="0"/>
              <a:t> Web-</a:t>
            </a:r>
            <a:r>
              <a:rPr lang="ru-RU" sz="2200" b="1" dirty="0"/>
              <a:t>сервиса</a:t>
            </a:r>
            <a:r>
              <a:rPr lang="en-US" sz="2200" dirty="0"/>
              <a:t>: </a:t>
            </a:r>
            <a:r>
              <a:rPr lang="ru-RU" sz="2200" dirty="0" smtClean="0"/>
              <a:t>Проверка выданных документов.</a:t>
            </a:r>
          </a:p>
          <a:p>
            <a:pPr algn="just"/>
            <a:endParaRPr lang="ru-R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/>
              <a:t>Назначение</a:t>
            </a:r>
            <a:r>
              <a:rPr lang="en-US" sz="2200" b="1" dirty="0"/>
              <a:t> Web-</a:t>
            </a:r>
            <a:r>
              <a:rPr lang="ru-RU" sz="2200" b="1" dirty="0"/>
              <a:t>сервиса</a:t>
            </a:r>
            <a:r>
              <a:rPr lang="en-US" sz="2200" dirty="0"/>
              <a:t>: </a:t>
            </a:r>
            <a:r>
              <a:rPr lang="ru-RU" sz="2200" dirty="0" smtClean="0"/>
              <a:t>Предоставление заинтересованным </a:t>
            </a:r>
            <a:r>
              <a:rPr lang="ru-RU" sz="2200" dirty="0"/>
              <a:t>лицам </a:t>
            </a:r>
            <a:r>
              <a:rPr lang="ru-RU" sz="2200" dirty="0" smtClean="0"/>
              <a:t>возможности просмотра </a:t>
            </a:r>
            <a:r>
              <a:rPr lang="ru-RU" sz="2200" dirty="0"/>
              <a:t>скан-образа </a:t>
            </a:r>
            <a:r>
              <a:rPr lang="ru-RU" sz="2200" dirty="0" smtClean="0"/>
              <a:t>документа, </a:t>
            </a:r>
            <a:r>
              <a:rPr lang="ru-RU" sz="2200" dirty="0"/>
              <a:t>созданного в ГУП ГУИОН для сравнения с имеющимся на руках бумажным экземпляром.</a:t>
            </a:r>
            <a:endParaRPr lang="en-US" sz="2200" dirty="0" smtClean="0"/>
          </a:p>
          <a:p>
            <a:pPr algn="just"/>
            <a:endParaRPr lang="ru-RU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Web-</a:t>
            </a:r>
            <a:r>
              <a:rPr lang="ru-RU" sz="2200" dirty="0"/>
              <a:t>сервис предназначен для обработки </a:t>
            </a:r>
            <a:r>
              <a:rPr lang="ru-RU" sz="2200" dirty="0" smtClean="0"/>
              <a:t>технических паспортов </a:t>
            </a:r>
            <a:r>
              <a:rPr lang="ru-RU" sz="2200" dirty="0"/>
              <a:t>на </a:t>
            </a:r>
            <a:r>
              <a:rPr lang="ru-RU" sz="2200" dirty="0" smtClean="0"/>
              <a:t>квартиру, </a:t>
            </a:r>
            <a:r>
              <a:rPr lang="ru-RU" sz="2200" dirty="0"/>
              <a:t>формируемых только в бумажном виде </a:t>
            </a:r>
            <a:r>
              <a:rPr lang="ru-RU" sz="2200" dirty="0" smtClean="0"/>
              <a:t>без </a:t>
            </a:r>
            <a:r>
              <a:rPr lang="ru-RU" sz="2200" dirty="0"/>
              <a:t>использования </a:t>
            </a:r>
            <a:r>
              <a:rPr lang="ru-RU" sz="2200" dirty="0" smtClean="0"/>
              <a:t>ЭЦП.</a:t>
            </a:r>
          </a:p>
          <a:p>
            <a:pPr algn="just"/>
            <a:endParaRPr lang="ru-R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Сервис работает с помощью мобильного устройства и программы распознавания </a:t>
            </a:r>
            <a:r>
              <a:rPr lang="en-US" sz="2200" dirty="0" smtClean="0"/>
              <a:t>QR-</a:t>
            </a:r>
            <a:r>
              <a:rPr lang="ru-RU" sz="2200" dirty="0" smtClean="0"/>
              <a:t>кодов или с помощью персонального компьютера с подключенным к нему сканером </a:t>
            </a:r>
            <a:r>
              <a:rPr lang="en-US" sz="2200" dirty="0" smtClean="0"/>
              <a:t>QR-</a:t>
            </a:r>
            <a:r>
              <a:rPr lang="ru-RU" sz="2200" dirty="0" smtClean="0"/>
              <a:t>кодов.</a:t>
            </a:r>
            <a:endParaRPr lang="en-US" sz="2200" dirty="0" smtClean="0"/>
          </a:p>
          <a:p>
            <a:pPr algn="just"/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/>
              <a:t>Формат предоставляемого скан-образа</a:t>
            </a:r>
            <a:r>
              <a:rPr lang="en-US" sz="2200" dirty="0"/>
              <a:t>: </a:t>
            </a:r>
            <a:r>
              <a:rPr lang="ru-RU" sz="2200" dirty="0"/>
              <a:t>.</a:t>
            </a:r>
            <a:r>
              <a:rPr lang="en-US" sz="2200" dirty="0" smtClean="0"/>
              <a:t>PDF</a:t>
            </a:r>
            <a:endParaRPr lang="en-US" sz="22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2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7910" y="1883276"/>
            <a:ext cx="10515600" cy="1325563"/>
          </a:xfrm>
        </p:spPr>
        <p:txBody>
          <a:bodyPr/>
          <a:lstStyle/>
          <a:p>
            <a:r>
              <a:rPr lang="ru-RU" sz="4800" b="1" dirty="0">
                <a:solidFill>
                  <a:srgbClr val="299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en-US" sz="4800" b="1" dirty="0">
                <a:solidFill>
                  <a:srgbClr val="299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4800" b="1" dirty="0">
                <a:solidFill>
                  <a:srgbClr val="299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96857" y="3861096"/>
            <a:ext cx="5177037" cy="4035848"/>
          </a:xfrm>
          <a:prstGeom prst="rect">
            <a:avLst/>
          </a:prstGeom>
          <a:gradFill flip="none" rotWithShape="1">
            <a:gsLst>
              <a:gs pos="0">
                <a:srgbClr val="01A785"/>
              </a:gs>
              <a:gs pos="15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3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0783" y="1623069"/>
            <a:ext cx="10772186" cy="132556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299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скан-образа документа необходимо</a:t>
            </a:r>
            <a:r>
              <a:rPr lang="ru-RU" sz="4800" b="1" dirty="0">
                <a:solidFill>
                  <a:srgbClr val="299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2"/>
          <p:cNvSpPr txBox="1">
            <a:spLocks noChangeAspect="1" noChangeArrowheads="1"/>
          </p:cNvSpPr>
          <p:nvPr/>
        </p:nvSpPr>
        <p:spPr bwMode="auto">
          <a:xfrm>
            <a:off x="496144" y="3288432"/>
            <a:ext cx="655272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200" dirty="0" smtClean="0"/>
              <a:t>Запустить на </a:t>
            </a:r>
            <a:r>
              <a:rPr lang="ru-RU" sz="2200" dirty="0"/>
              <a:t>мобильном устройстве (смартфоне</a:t>
            </a:r>
            <a:r>
              <a:rPr lang="ru-RU" sz="2200" dirty="0" smtClean="0"/>
              <a:t>)  программу чтения </a:t>
            </a:r>
            <a:r>
              <a:rPr lang="en-US" sz="2200" dirty="0" smtClean="0"/>
              <a:t>QR</a:t>
            </a:r>
            <a:r>
              <a:rPr lang="ru-RU" sz="2200" dirty="0" smtClean="0"/>
              <a:t>-кодов или открыть браузер на экране персонального компьютера.</a:t>
            </a:r>
            <a:endParaRPr lang="en-US" sz="2200" dirty="0" smtClean="0"/>
          </a:p>
          <a:p>
            <a:pPr marL="457200" lvl="0" indent="-457200" algn="just">
              <a:buFont typeface="+mj-lt"/>
              <a:buAutoNum type="arabicPeriod"/>
            </a:pP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Распознать </a:t>
            </a:r>
            <a:r>
              <a:rPr lang="en-US" sz="2200" dirty="0" smtClean="0"/>
              <a:t>QR-</a:t>
            </a:r>
            <a:r>
              <a:rPr lang="ru-RU" sz="2200" dirty="0" smtClean="0"/>
              <a:t>код на мобильном устройстве или считать </a:t>
            </a:r>
            <a:r>
              <a:rPr lang="en-US" sz="2200" dirty="0" smtClean="0"/>
              <a:t>QR-</a:t>
            </a:r>
            <a:r>
              <a:rPr lang="ru-RU" sz="2200" dirty="0" smtClean="0"/>
              <a:t>код в поле адреса в браузере на персональном компьютере. Подтвердить </a:t>
            </a:r>
            <a:r>
              <a:rPr lang="ru-RU" sz="2200" dirty="0"/>
              <a:t>переход на </a:t>
            </a:r>
            <a:r>
              <a:rPr lang="en-US" sz="2200" dirty="0"/>
              <a:t>Web-</a:t>
            </a:r>
            <a:r>
              <a:rPr lang="ru-RU" sz="2200" dirty="0"/>
              <a:t>страницу сайта ГУП </a:t>
            </a:r>
            <a:r>
              <a:rPr lang="ru-RU" sz="2200" dirty="0" smtClean="0"/>
              <a:t>ГУИОН.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Произойдет переход на страницу: </a:t>
            </a:r>
            <a:r>
              <a:rPr lang="ru-RU" sz="2200" dirty="0">
                <a:hlinkClick r:id="rId3"/>
              </a:rPr>
              <a:t>https://</a:t>
            </a:r>
            <a:r>
              <a:rPr lang="ru-RU" sz="2200" dirty="0" smtClean="0">
                <a:hlinkClick r:id="rId3"/>
              </a:rPr>
              <a:t>guion.spb.ru/online/check_docs</a:t>
            </a:r>
            <a:r>
              <a:rPr lang="ru-RU" sz="2200" dirty="0" smtClean="0"/>
              <a:t>, которой будет передан уникальный идентификатор документа для осуществления поиска.</a:t>
            </a:r>
            <a:endParaRPr lang="en-US" sz="22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44985"/>
          <a:stretch/>
        </p:blipFill>
        <p:spPr>
          <a:xfrm>
            <a:off x="7239211" y="3897610"/>
            <a:ext cx="5092327" cy="39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176" y="2064297"/>
            <a:ext cx="4104456" cy="6408712"/>
          </a:xfrm>
          <a:prstGeom prst="rect">
            <a:avLst/>
          </a:prstGeom>
          <a:gradFill flip="none" rotWithShape="1">
            <a:gsLst>
              <a:gs pos="0">
                <a:srgbClr val="01A785"/>
              </a:gs>
              <a:gs pos="15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TextBox 2"/>
          <p:cNvSpPr txBox="1">
            <a:spLocks noChangeAspect="1" noChangeArrowheads="1"/>
          </p:cNvSpPr>
          <p:nvPr/>
        </p:nvSpPr>
        <p:spPr bwMode="auto">
          <a:xfrm>
            <a:off x="5248672" y="2280320"/>
            <a:ext cx="70659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4"/>
            </a:pPr>
            <a:r>
              <a:rPr lang="ru-RU" sz="2200" dirty="0"/>
              <a:t>В случае успешного поиска, на экране отобразится надпись “Документ обнаружен”. “</a:t>
            </a:r>
            <a:r>
              <a:rPr lang="ru-RU" sz="2200" u="sng" dirty="0"/>
              <a:t>Просмотр</a:t>
            </a:r>
            <a:r>
              <a:rPr lang="ru-RU" sz="2200" dirty="0"/>
              <a:t>”. П</a:t>
            </a:r>
            <a:r>
              <a:rPr lang="ru-RU" sz="2200" dirty="0" smtClean="0"/>
              <a:t>о </a:t>
            </a:r>
            <a:r>
              <a:rPr lang="ru-RU" sz="2200" dirty="0"/>
              <a:t>ссылке “</a:t>
            </a:r>
            <a:r>
              <a:rPr lang="ru-RU" sz="2200" u="sng" dirty="0"/>
              <a:t>Просмотр</a:t>
            </a:r>
            <a:r>
              <a:rPr lang="ru-RU" sz="2200" dirty="0"/>
              <a:t>” можно скачать скан-образ искомого документа.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ru-RU" sz="2200" dirty="0"/>
              <a:t>Проверка достоверности документа осуществляется путем визуального сравнения имеющегося на руках “бумажного” документа и полученного скан-образа </a:t>
            </a:r>
            <a:r>
              <a:rPr lang="ru-RU" sz="2200" dirty="0" smtClean="0"/>
              <a:t>этого же </a:t>
            </a:r>
            <a:r>
              <a:rPr lang="ru-RU" sz="2200" dirty="0"/>
              <a:t>документа.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4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2" y="2132207"/>
            <a:ext cx="3917844" cy="62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02016" y="1776261"/>
            <a:ext cx="4968552" cy="7056784"/>
          </a:xfrm>
          <a:prstGeom prst="rect">
            <a:avLst/>
          </a:prstGeom>
          <a:gradFill flip="none" rotWithShape="1">
            <a:gsLst>
              <a:gs pos="0">
                <a:srgbClr val="01A785"/>
              </a:gs>
              <a:gs pos="15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3833" y="1776263"/>
            <a:ext cx="4968552" cy="7056784"/>
          </a:xfrm>
          <a:prstGeom prst="rect">
            <a:avLst/>
          </a:prstGeom>
          <a:gradFill flip="none" rotWithShape="1">
            <a:gsLst>
              <a:gs pos="0">
                <a:srgbClr val="01A785"/>
              </a:gs>
              <a:gs pos="15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5</a:t>
            </a:fld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160" y="8923194"/>
            <a:ext cx="10873208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презентацию:</a:t>
            </a:r>
            <a:r>
              <a:rPr lang="en-US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www.guion.spb.ru/news</a:t>
            </a:r>
            <a:endParaRPr lang="ru-RU" sz="2800" dirty="0">
              <a:ln>
                <a:solidFill>
                  <a:srgbClr val="01A785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6" y="1850569"/>
            <a:ext cx="4854152" cy="6908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24" y="1850569"/>
            <a:ext cx="4883770" cy="69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2788" y="6888163"/>
            <a:ext cx="5761037" cy="2305050"/>
          </a:xfrm>
          <a:prstGeom prst="rect">
            <a:avLst/>
          </a:prstGeom>
        </p:spPr>
        <p:txBody>
          <a:bodyPr lIns="128016" tIns="64008" rIns="128016" bIns="64008" anchor="ctr"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4889500" y="6816725"/>
            <a:ext cx="7272338" cy="2879725"/>
          </a:xfrm>
        </p:spPr>
        <p:txBody>
          <a:bodyPr/>
          <a:lstStyle/>
          <a:p>
            <a:pPr algn="r" eaLnBrk="1" hangingPunct="1"/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офис: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Маяковского, д. 19/15, литера А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(812) 777-5-111,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(812) 644-51-51</a:t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info@guion.spb.ru</a:t>
            </a:r>
            <a: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0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6169" r="5586" b="29788"/>
          <a:stretch>
            <a:fillRect/>
          </a:stretch>
        </p:blipFill>
        <p:spPr bwMode="auto">
          <a:xfrm>
            <a:off x="8345488" y="5448300"/>
            <a:ext cx="4032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F Din Text Cond Pro*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3864</TotalTime>
  <Words>244</Words>
  <Application>Microsoft Office PowerPoint</Application>
  <PresentationFormat>A3 (297x420 мм)</PresentationFormat>
  <Paragraphs>31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PF Din Text Cond Pro*</vt:lpstr>
      <vt:lpstr>Times New Roman</vt:lpstr>
      <vt:lpstr>Тема Office</vt:lpstr>
      <vt:lpstr>Презентация PowerPoint</vt:lpstr>
      <vt:lpstr>Информация о Web-сервисе</vt:lpstr>
      <vt:lpstr>Для получения скан-образа документа необходимо:</vt:lpstr>
      <vt:lpstr>Презентация PowerPoint</vt:lpstr>
      <vt:lpstr>Презентация PowerPoint</vt:lpstr>
      <vt:lpstr>Центральный офис: 191014, Россия,  Санкт-Петербург,  ул. Маяковского, д. 19/15, литера А тел (812) 777-5-111, факс(812) 644-51-51 E-mail: info@guion.spb.ru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Burlankova</dc:creator>
  <cp:lastModifiedBy>Артюшкин Владимир Витальевич</cp:lastModifiedBy>
  <cp:revision>179</cp:revision>
  <cp:lastPrinted>2018-10-10T12:38:22Z</cp:lastPrinted>
  <dcterms:created xsi:type="dcterms:W3CDTF">2016-04-13T10:15:49Z</dcterms:created>
  <dcterms:modified xsi:type="dcterms:W3CDTF">2020-02-27T08:10:16Z</dcterms:modified>
</cp:coreProperties>
</file>